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33"/>
  </p:notesMasterIdLst>
  <p:sldIdLst>
    <p:sldId id="256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90" r:id="rId3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07630091-60BD-AF44-95D1-291ACB7867E4}">
          <p14:sldIdLst>
            <p14:sldId id="256"/>
            <p14:sldId id="292"/>
            <p14:sldId id="293"/>
          </p14:sldIdLst>
        </p14:section>
        <p14:section name="What is IAC?" id="{60773348-C84C-6C4A-8A9A-AA3BB449D8B8}">
          <p14:sldIdLst>
            <p14:sldId id="294"/>
            <p14:sldId id="295"/>
            <p14:sldId id="296"/>
            <p14:sldId id="297"/>
            <p14:sldId id="298"/>
          </p14:sldIdLst>
        </p14:section>
        <p14:section name="Introduction to Pulumi" id="{2EC378D1-2E88-8345-8698-7B90105176A6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Tips &amp; tricks&#13;" id="{8D8B147C-34EB-1F4D-A9AB-8C73CB0EA6B7}">
          <p14:sldIdLst>
            <p14:sldId id="316"/>
            <p14:sldId id="317"/>
            <p14:sldId id="318"/>
          </p14:sldIdLst>
        </p14:section>
        <p14:section name="Questions" id="{9749BD40-D936-024C-B072-6B385EF76F1E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90A6F-00D5-9D46-9712-D9F9FFD09114}" v="11" dt="2023-12-06T12:39:19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4909"/>
  </p:normalViewPr>
  <p:slideViewPr>
    <p:cSldViewPr snapToGrid="0" snapToObjects="1">
      <p:cViewPr varScale="1">
        <p:scale>
          <a:sx n="86" d="100"/>
          <a:sy n="86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6913E-445D-C340-A9C6-230F8EACEF60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71C78-7127-5345-A37F-0A3F4B773D4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074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You’re gonna transform the way you maintain infrastructure from clicking everything together to writing code which comes with a few advantages.</a:t>
            </a:r>
          </a:p>
          <a:p>
            <a:r>
              <a:rPr lang="en-BE" dirty="0"/>
              <a:t>CI/CD which allows you to look at when things have changed online and what/who triggered it. No longer has to be run on your local pc.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780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Answering a few of the previous questions: a nice git log with a centralized feed of who changed what would is AWESOME. You can also attach this to tickets and see who changed what, when and WHY.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17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Every CI/CD change flows through your UI. If you wanna have manual approval flows or automatically have infrastructure updated right before updating your code. So you’ll no longer have the issue when a piece of infrastructure is not created when deploying your code.</a:t>
            </a:r>
          </a:p>
          <a:p>
            <a:endParaRPr lang="en-BE" dirty="0"/>
          </a:p>
          <a:p>
            <a:r>
              <a:rPr lang="en-BE" dirty="0"/>
              <a:t>I’ve literally have it had happen that a queue was created for acc and dev but was forgotten for production. What a joy figuring that out right after you released your software.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1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Now that we’ve talked about the general concepts of IAC it’s time to talk about today’s topic: Pulumi.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90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Introduction to my friend the pulumipus. </a:t>
            </a:r>
            <a:r>
              <a:rPr lang="en-GB" dirty="0"/>
              <a:t>H</a:t>
            </a:r>
            <a:r>
              <a:rPr lang="en-BE" dirty="0"/>
              <a:t>e’s from Seattle, the online version is free for 1 member so if you wanna try it out, please go ahead.</a:t>
            </a:r>
          </a:p>
          <a:p>
            <a:endParaRPr lang="en-BE" dirty="0"/>
          </a:p>
          <a:p>
            <a:endParaRPr lang="en-BE" dirty="0"/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Why don't developers trust </a:t>
            </a:r>
            <a:r>
              <a:rPr lang="en-GB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Pulumipus</a:t>
            </a: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at parties?</a:t>
            </a:r>
          </a:p>
          <a:p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Because it always tries to orchestrate everything!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073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One of the main advantages and reasons why Pulumi is pretty entry level is the fact that you can use many programming languages.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9331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Linux users, please refer to the docs!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03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BE" dirty="0"/>
              <a:t>Do pulumi up</a:t>
            </a:r>
          </a:p>
          <a:p>
            <a:pPr marL="171450" indent="-171450">
              <a:buFontTx/>
              <a:buChar char="-"/>
            </a:pPr>
            <a:r>
              <a:rPr lang="en-BE" dirty="0"/>
              <a:t>Show the webportal</a:t>
            </a:r>
          </a:p>
          <a:p>
            <a:pPr marL="171450" indent="-171450">
              <a:buFontTx/>
              <a:buChar char="-"/>
            </a:pPr>
            <a:r>
              <a:rPr lang="en-BE" dirty="0"/>
              <a:t>Add Application insights</a:t>
            </a:r>
          </a:p>
          <a:p>
            <a:pPr marL="171450" indent="-171450">
              <a:buFontTx/>
              <a:buChar char="-"/>
            </a:pPr>
            <a:r>
              <a:rPr lang="en-BE" dirty="0"/>
              <a:t>Add SQL Server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880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71C78-7127-5345-A37F-0A3F4B773D4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802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9C51-C18F-8B6A-1488-0496FAE8C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430F1-6290-5449-EE36-F5A7A7034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BFEDC-101F-6AFA-7851-2B65FC4A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117A-539E-ED18-8CA8-416426B7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C2C37-1A04-4B49-CAD0-78AE282A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394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90D6-D2F3-D8D8-037C-B4D057F8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9E20E-362F-8896-E108-53C4BFD15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8923-A56C-DD8E-6E70-9A04C941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A159-B9D0-B420-E49D-EBB8B090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6D69-9A01-DE8A-1F9E-555C4C89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128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78802-4747-81F2-98BB-3D906FA95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6EAAD-37EF-3081-CCF6-8318712E8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403F-F9E9-F12C-BB95-48BB6D4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B6F1-0C08-6389-275F-A6467130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792C-13FE-9223-7B47-E8890124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4457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6" name="Afbeelding 5" descr="Afbeelding met computer, computer, object, zitten&#10;&#10;Automatisch gegenereerde beschrijving">
            <a:extLst>
              <a:ext uri="{FF2B5EF4-FFF2-40B4-BE49-F238E27FC236}">
                <a16:creationId xmlns:a16="http://schemas.microsoft.com/office/drawing/2014/main" id="{AC718237-AB1B-3846-98DB-7E2201BC03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32888" y="3144151"/>
            <a:ext cx="2404872" cy="57861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6" name="Afbeelding 5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1D97679B-E960-C045-9850-5C3120BC9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7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B459-A376-E5E3-0FB3-FEB59D29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1AEB-E4BF-FF0D-97B1-D3F57E5D0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864DE-ACBF-164E-9AE5-181276E3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5CED-5726-872B-A6E2-6D0C0103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5E34-BAD3-940D-E39A-A46BECB5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0087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pic>
        <p:nvPicPr>
          <p:cNvPr id="12" name="Afbeelding 11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F69259E-FB98-6045-9459-FFABD499B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CACAA6-DFC5-8F45-9C90-B7CD28A92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624ED78-AEF9-EF4F-BBFB-E9126949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pic>
        <p:nvPicPr>
          <p:cNvPr id="11" name="Afbeelding 10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741BBD40-8357-0F43-9270-3EC05464A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4004"/>
            <a:ext cx="1169545" cy="266111"/>
          </a:xfrm>
          <a:prstGeom prst="rect">
            <a:avLst/>
          </a:prstGeom>
        </p:spPr>
      </p:pic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0B479F-5854-8E4E-9E68-243F9C4DD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32F5-1381-D224-83F7-C8ED98CB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E3C62-C1D0-48CB-127B-42714BE4B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60154-AA41-13FD-3827-C68D23B6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B10A4-CD51-E70B-1071-525D4228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EF1E-55EC-46C8-4A13-8BBE917F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35572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Afbeelding 7" descr="Afbeelding met object, computer, computer, zitten&#10;&#10;Automatisch gegenereerde beschrijving">
            <a:extLst>
              <a:ext uri="{FF2B5EF4-FFF2-40B4-BE49-F238E27FC236}">
                <a16:creationId xmlns:a16="http://schemas.microsoft.com/office/drawing/2014/main" id="{23D9256A-A6AA-654B-9AD5-F5835A52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12" y="6185848"/>
            <a:ext cx="1169545" cy="2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70D469D-09F7-294F-AFD3-15D575C56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Leonardo Da Vincilaan 9, 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  <a:cs typeface="Objektiv Mk1 Light" panose="020B0402020204020203" pitchFamily="34" charset="77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597803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5987351"/>
            <a:ext cx="1248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Objektiv Mk1 Light" panose="020B0402020204020203" pitchFamily="34" charset="77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181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B9D1-480D-4ED1-A4E2-73CED2FA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E8D4-3130-7FB1-DEA4-4D2B6E39E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3C09E-6819-77D5-6D10-280FE214E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BB83E-DFE7-0913-14AC-30716134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12D62-ABA3-3D21-DE6C-7BC1B99F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ACB8C-6A7E-DBED-BB29-9E9B86F5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84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5B35-F612-6C34-7C0E-A15B5285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E1D5-B246-98C7-4FC7-E75151AF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83A22-0648-17D6-8B38-16D17CA23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FB01A-D4CC-B3C4-AB5A-A2A4A1D0E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A9D3D-BFAC-10DD-D3BA-2F25D5641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A4E3F-3511-ACB8-2372-C6AE4669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C5822-602D-0EAB-67C0-41FE1A50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4B5D1-8C00-BFAD-503A-67102009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449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210-2A9D-5F16-FB95-B5BF1DAD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7674C-C9A1-4C0C-1340-5226C038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4B256-53C8-4D9B-1E3F-0A3EE775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D59D0-A9C8-2D74-79B3-5D89940F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883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48D4-348B-78E2-83C3-64F4CCED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3F21-ECD0-8B5A-5180-541F6C31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3558A-E84E-2D0E-836E-2D584773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182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AAF8-34A3-03F0-5781-9816C110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61FD-406C-15B7-8562-12C44EF9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10AA-D4EC-EC59-E580-51E3B560A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089AD-983C-7BAD-ECEE-494F1026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7DDE8-2451-6BE7-5325-8AB5CBD4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41F01-112A-2E63-D60B-27E730D3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0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13B4-E2E0-1DF1-BE5D-3B0EE37A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6AA30-84D8-7660-F317-92DEC2080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8D75-007E-20DA-1141-12BA2F12E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BECE7-AE9D-80D0-6CF6-100C9723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8926-E3DD-EF48-9527-B563E73EA484}" type="datetimeFigureOut">
              <a:rPr lang="en-BE" smtClean="0"/>
              <a:t>06/12/2023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F45AC-1195-5CD6-4D8C-4B20C1C9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0715-0490-ECC7-5726-85C2656C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4492E-C0F3-5346-B810-FDC5982A1FC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933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9FF7C-EA4D-73CC-3FF7-1CB4F119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F92DD-0D23-813F-7102-6D63880F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6EADB-D4F1-87E6-D1B7-F24631428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9E561-1ACC-4488-DF75-1E1192428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C87F3-CDC2-79DA-F850-4A2C42EA6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3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649" r:id="rId12"/>
    <p:sldLayoutId id="2147483672" r:id="rId13"/>
    <p:sldLayoutId id="2147483660" r:id="rId14"/>
    <p:sldLayoutId id="2147483673" r:id="rId15"/>
    <p:sldLayoutId id="2147483657" r:id="rId16"/>
    <p:sldLayoutId id="2147483674" r:id="rId17"/>
    <p:sldLayoutId id="2147483662" r:id="rId18"/>
    <p:sldLayoutId id="2147483675" r:id="rId19"/>
    <p:sldLayoutId id="2147483664" r:id="rId20"/>
    <p:sldLayoutId id="2147483654" r:id="rId21"/>
    <p:sldLayoutId id="2147483678" r:id="rId22"/>
    <p:sldLayoutId id="2147483665" r:id="rId23"/>
    <p:sldLayoutId id="2147483679" r:id="rId24"/>
    <p:sldLayoutId id="2147483686" r:id="rId25"/>
    <p:sldLayoutId id="2147483666" r:id="rId26"/>
    <p:sldLayoutId id="2147483680" r:id="rId27"/>
    <p:sldLayoutId id="2147483652" r:id="rId28"/>
    <p:sldLayoutId id="2147483681" r:id="rId29"/>
    <p:sldLayoutId id="2147483667" r:id="rId30"/>
    <p:sldLayoutId id="2147483682" r:id="rId31"/>
    <p:sldLayoutId id="2147483668" r:id="rId32"/>
    <p:sldLayoutId id="2147483683" r:id="rId33"/>
    <p:sldLayoutId id="2147483669" r:id="rId34"/>
    <p:sldLayoutId id="2147483670" r:id="rId35"/>
    <p:sldLayoutId id="214748367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693E7-A636-9544-A1F7-8EC444405F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94479" y="1122363"/>
            <a:ext cx="10822897" cy="49636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The Power of </a:t>
            </a:r>
            <a:r>
              <a:rPr lang="en-GB" sz="7200" dirty="0" err="1">
                <a:solidFill>
                  <a:schemeClr val="bg1"/>
                </a:solidFill>
              </a:rPr>
              <a:t>Pulumi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A Deep Dive into Modern Cloud Engineering</a:t>
            </a:r>
            <a:br>
              <a:rPr lang="en-GB" sz="4000" dirty="0">
                <a:solidFill>
                  <a:schemeClr val="bg1"/>
                </a:solidFill>
              </a:rPr>
            </a:br>
            <a:br>
              <a:rPr lang="en-GB" sz="7200" dirty="0">
                <a:solidFill>
                  <a:schemeClr val="bg1"/>
                </a:solidFill>
              </a:rPr>
            </a:br>
            <a:endParaRPr lang="nl-BE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8456-A01B-0436-16AC-21B106F8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976" y="725159"/>
            <a:ext cx="5250024" cy="561870"/>
          </a:xfrm>
        </p:spPr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Introduction to </a:t>
            </a:r>
            <a:r>
              <a:rPr lang="en-US" sz="3600" kern="1200" dirty="0" err="1">
                <a:latin typeface="+mj-lt"/>
                <a:ea typeface="+mj-ea"/>
                <a:cs typeface="+mj-cs"/>
              </a:rPr>
              <a:t>Pulumi</a:t>
            </a:r>
            <a:endParaRPr lang="en-BE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315AE-14FA-27D0-AE87-37CBE31940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41976" y="1759436"/>
            <a:ext cx="3932237" cy="3899222"/>
          </a:xfrm>
        </p:spPr>
        <p:txBody>
          <a:bodyPr>
            <a:normAutofit/>
          </a:bodyPr>
          <a:lstStyle/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 err="1">
                <a:latin typeface="+mn-lt"/>
                <a:cs typeface="+mn-cs"/>
              </a:rPr>
              <a:t>Pulumipus</a:t>
            </a:r>
            <a:endParaRPr lang="en-US" sz="2400" dirty="0">
              <a:latin typeface="+mn-lt"/>
              <a:cs typeface="+mn-cs"/>
            </a:endParaRP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Seattle</a:t>
            </a: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Free for 1 member</a:t>
            </a:r>
          </a:p>
          <a:p>
            <a:pPr marL="114291" indent="0" defTabSz="914400">
              <a:lnSpc>
                <a:spcPct val="90000"/>
              </a:lnSpc>
              <a:buNone/>
            </a:pPr>
            <a:r>
              <a:rPr lang="en-US" sz="2400" dirty="0">
                <a:latin typeface="+mn-lt"/>
                <a:cs typeface="+mn-cs"/>
              </a:rPr>
              <a:t>Azure, AWS, GCP</a:t>
            </a:r>
          </a:p>
          <a:p>
            <a:pPr marL="114291" indent="0" defTabSz="914400">
              <a:lnSpc>
                <a:spcPct val="90000"/>
              </a:lnSpc>
              <a:buNone/>
            </a:pPr>
            <a:endParaRPr lang="en-US" sz="2400" dirty="0">
              <a:latin typeface="+mn-lt"/>
              <a:cs typeface="+mn-cs"/>
            </a:endParaRPr>
          </a:p>
          <a:p>
            <a:pPr marL="0" indent="0">
              <a:buNone/>
            </a:pPr>
            <a:endParaRPr lang="en-BE" sz="2400" dirty="0"/>
          </a:p>
        </p:txBody>
      </p:sp>
      <p:pic>
        <p:nvPicPr>
          <p:cNvPr id="5" name="Picture 6" descr="pulumipus's gists · GitHub">
            <a:extLst>
              <a:ext uri="{FF2B5EF4-FFF2-40B4-BE49-F238E27FC236}">
                <a16:creationId xmlns:a16="http://schemas.microsoft.com/office/drawing/2014/main" id="{C473A72B-E3A8-1A27-B098-CF01B3B7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7910" y="1287029"/>
            <a:ext cx="4237686" cy="42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C944-75C3-EF71-082E-3BD1FA10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76" y="919786"/>
            <a:ext cx="5657408" cy="570053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j-lt"/>
                <a:cs typeface="+mj-cs"/>
              </a:rPr>
              <a:t>Introduction to </a:t>
            </a:r>
            <a:r>
              <a:rPr lang="en-US" sz="3600" dirty="0" err="1">
                <a:latin typeface="+mj-lt"/>
                <a:cs typeface="+mj-cs"/>
              </a:rPr>
              <a:t>Pulumi</a:t>
            </a:r>
            <a:endParaRPr lang="en-BE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9B87C-ED26-A814-9EDA-01CE9FC295D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799376" y="1799774"/>
            <a:ext cx="3932237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TypeScript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Python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Go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C#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Java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YAML</a:t>
            </a: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  <p:pic>
        <p:nvPicPr>
          <p:cNvPr id="5" name="Picture 2" descr="C Sharp (C#) Logo PNG Vector (SVG) Free Download">
            <a:extLst>
              <a:ext uri="{FF2B5EF4-FFF2-40B4-BE49-F238E27FC236}">
                <a16:creationId xmlns:a16="http://schemas.microsoft.com/office/drawing/2014/main" id="{BD757BD0-365E-20C2-D05E-87DADB966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4504" y="517600"/>
            <a:ext cx="244144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ulumipus's gists · GitHub">
            <a:extLst>
              <a:ext uri="{FF2B5EF4-FFF2-40B4-BE49-F238E27FC236}">
                <a16:creationId xmlns:a16="http://schemas.microsoft.com/office/drawing/2014/main" id="{8FE98B00-5E5E-E0F0-1AE1-F3E026A0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627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199F-A803-CCBF-6D9B-C0E05E5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+mj-lt"/>
                <a:cs typeface="+mj-cs"/>
              </a:rPr>
              <a:t>Getting started</a:t>
            </a:r>
            <a:endParaRPr lang="en-BE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03BD-6690-19AE-337D-CD694F5FD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675" y="1879732"/>
            <a:ext cx="4839288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1. $ brew install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r>
              <a:rPr lang="en-US" sz="2400" dirty="0">
                <a:latin typeface="+mn-lt"/>
                <a:cs typeface="+mn-cs"/>
              </a:rPr>
              <a:t>/tap/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    &gt; </a:t>
            </a:r>
            <a:r>
              <a:rPr lang="en-US" sz="2400" dirty="0" err="1">
                <a:latin typeface="+mn-lt"/>
                <a:cs typeface="+mn-cs"/>
              </a:rPr>
              <a:t>choco</a:t>
            </a:r>
            <a:r>
              <a:rPr lang="en-US" sz="2400" dirty="0">
                <a:latin typeface="+mn-lt"/>
                <a:cs typeface="+mn-cs"/>
              </a:rPr>
              <a:t> install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2. Install .NET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3. Install the azure cli &amp; login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4. $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r>
              <a:rPr lang="en-US" sz="2400" dirty="0">
                <a:latin typeface="+mn-lt"/>
                <a:cs typeface="+mn-cs"/>
              </a:rPr>
              <a:t> new azure-</a:t>
            </a:r>
            <a:r>
              <a:rPr lang="en-US" sz="2400" dirty="0" err="1">
                <a:latin typeface="+mn-lt"/>
                <a:cs typeface="+mn-cs"/>
              </a:rPr>
              <a:t>csharp</a:t>
            </a: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  <p:pic>
        <p:nvPicPr>
          <p:cNvPr id="5" name="Picture 4" descr="The Missing Package Manager for macOS (or Linux) — Homebrew">
            <a:extLst>
              <a:ext uri="{FF2B5EF4-FFF2-40B4-BE49-F238E27FC236}">
                <a16:creationId xmlns:a16="http://schemas.microsoft.com/office/drawing/2014/main" id="{C12F96C4-AEFD-58A7-1B2B-BB5E35B3E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0960" y="969878"/>
            <a:ext cx="4233672" cy="19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ocolatey Software | Chocolatey - The package manager for Windows">
            <a:extLst>
              <a:ext uri="{FF2B5EF4-FFF2-40B4-BE49-F238E27FC236}">
                <a16:creationId xmlns:a16="http://schemas.microsoft.com/office/drawing/2014/main" id="{2B9C0114-8E3F-EA74-7CD8-C991495E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616" y="3472468"/>
            <a:ext cx="3898803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9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AFD1-2F58-2FE8-9575-5344C610717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A29F7-A869-7076-CA91-73A66FB7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5" y="1543962"/>
            <a:ext cx="10288356" cy="42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AFD1-2F58-2FE8-9575-5344C610717D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17D67-2AD4-CA7E-B525-E6CEBD98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37"/>
          <a:stretch/>
        </p:blipFill>
        <p:spPr>
          <a:xfrm>
            <a:off x="825215" y="1606801"/>
            <a:ext cx="3097416" cy="2367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6ABBE-2455-EAE6-6F61-AD960095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17" y="1278299"/>
            <a:ext cx="7048500" cy="1422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AFC530-EFBC-4805-584C-C527187AFEE8}"/>
              </a:ext>
            </a:extLst>
          </p:cNvPr>
          <p:cNvCxnSpPr/>
          <p:nvPr/>
        </p:nvCxnSpPr>
        <p:spPr>
          <a:xfrm flipV="1">
            <a:off x="3449370" y="2417275"/>
            <a:ext cx="923454" cy="92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BFD900-FA12-85FA-F89E-5BABA7CBCCD6}"/>
              </a:ext>
            </a:extLst>
          </p:cNvPr>
          <p:cNvCxnSpPr>
            <a:cxnSpLocks/>
          </p:cNvCxnSpPr>
          <p:nvPr/>
        </p:nvCxnSpPr>
        <p:spPr>
          <a:xfrm>
            <a:off x="3911097" y="3766242"/>
            <a:ext cx="1077362" cy="5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441F24-3772-B018-E8F5-5272BFFB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01" y="3269621"/>
            <a:ext cx="4902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2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2171AB-ECDD-96BF-B1E7-0A14F3B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95" y="-1"/>
            <a:ext cx="8659875" cy="68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D93E1-4844-99E2-F424-A30BFEE8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88" b="45668"/>
          <a:stretch/>
        </p:blipFill>
        <p:spPr>
          <a:xfrm>
            <a:off x="503853" y="203899"/>
            <a:ext cx="9715500" cy="64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79084-7816-EF7F-2820-3AF56E33E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11"/>
          <a:stretch/>
        </p:blipFill>
        <p:spPr>
          <a:xfrm>
            <a:off x="19050" y="712237"/>
            <a:ext cx="12992100" cy="54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9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29AFB-C222-D386-95EB-F4A05B61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58" y="1545643"/>
            <a:ext cx="11488083" cy="41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09EF4-48A4-D75E-016D-9A352594E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9"/>
          <a:stretch/>
        </p:blipFill>
        <p:spPr>
          <a:xfrm>
            <a:off x="193968" y="940108"/>
            <a:ext cx="11804063" cy="49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B7DF3-B805-FD0A-E816-B4A10C39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Lode Kennes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AC5B98-907A-A9BB-02A1-C388E857C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675" y="1879732"/>
            <a:ext cx="5459086" cy="3258452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.NET Developer @ </a:t>
            </a:r>
            <a:r>
              <a:rPr lang="en-US" sz="2400" dirty="0" err="1">
                <a:latin typeface="+mn-lt"/>
                <a:cs typeface="+mn-cs"/>
              </a:rPr>
              <a:t>Axxes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Web API’s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Cloud first applications in Azure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React, React Native</a:t>
            </a:r>
          </a:p>
        </p:txBody>
      </p:sp>
      <p:pic>
        <p:nvPicPr>
          <p:cNvPr id="7" name="Picture 2" descr="Geen fotobeschrijving beschikbaar.">
            <a:extLst>
              <a:ext uri="{FF2B5EF4-FFF2-40B4-BE49-F238E27FC236}">
                <a16:creationId xmlns:a16="http://schemas.microsoft.com/office/drawing/2014/main" id="{31B942DB-9A15-776A-EA99-095E0B86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066" y="1272395"/>
            <a:ext cx="4237686" cy="4237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087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9947C-322F-5BC3-A07A-B51EDCF8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3" y="689945"/>
            <a:ext cx="11156638" cy="54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4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FB91-5832-3702-84E0-81D4D74776C2}"/>
              </a:ext>
            </a:extLst>
          </p:cNvPr>
          <p:cNvSpPr txBox="1"/>
          <p:nvPr/>
        </p:nvSpPr>
        <p:spPr>
          <a:xfrm>
            <a:off x="825215" y="1346200"/>
            <a:ext cx="6782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</a:rPr>
              <a:t>Automatic suffix</a:t>
            </a:r>
          </a:p>
          <a:p>
            <a:r>
              <a:rPr lang="en-BE" sz="2400" dirty="0">
                <a:solidFill>
                  <a:schemeClr val="bg1"/>
                </a:solidFill>
                <a:sym typeface="Wingdings" pitchFamily="2" charset="2"/>
              </a:rPr>
              <a:t>+ Resource name always unique</a:t>
            </a:r>
          </a:p>
          <a:p>
            <a:r>
              <a:rPr lang="en-BE" sz="2400" dirty="0">
                <a:solidFill>
                  <a:schemeClr val="bg1"/>
                </a:solidFill>
                <a:sym typeface="Wingdings" pitchFamily="2" charset="2"/>
              </a:rPr>
              <a:t>- Ugly name</a:t>
            </a:r>
            <a:endParaRPr lang="en-BE" sz="2400" dirty="0">
              <a:solidFill>
                <a:schemeClr val="bg1"/>
              </a:solidFill>
            </a:endParaRPr>
          </a:p>
          <a:p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8BBE2-D65D-BEA1-F046-9B767BFA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17" y="1130726"/>
            <a:ext cx="3352800" cy="544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66EAB-237A-A0B3-E193-DCA33CD1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717" y="307928"/>
            <a:ext cx="6934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C3968-D952-0CC5-6664-63AEE59F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" y="1406791"/>
            <a:ext cx="7249510" cy="3581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65918-CA0A-86A9-1B6C-AE10EC40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293" y="1585153"/>
            <a:ext cx="3124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2C01-DE5F-2124-7846-767E0DB5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pulumi new azure-csharp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94275-7E69-AF8D-134B-09600B2F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82600"/>
            <a:ext cx="5499100" cy="589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076D6-D008-7053-356A-3CBE4259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68" y="1618522"/>
            <a:ext cx="11873064" cy="36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97AD-3740-5D74-488E-E0864158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8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340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A9F8-D7B9-D4EB-3D2C-8DAFA341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kern="1200" dirty="0">
                <a:latin typeface="+mj-lt"/>
                <a:ea typeface="+mj-ea"/>
                <a:cs typeface="+mj-cs"/>
              </a:rPr>
              <a:t>Tips &amp; tricks</a:t>
            </a:r>
            <a:endParaRPr lang="en-BE" sz="8000" dirty="0"/>
          </a:p>
        </p:txBody>
      </p:sp>
    </p:spTree>
    <p:extLst>
      <p:ext uri="{BB962C8B-B14F-4D97-AF65-F5344CB8AC3E}">
        <p14:creationId xmlns:p14="http://schemas.microsoft.com/office/powerpoint/2010/main" val="120010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0AAB-56E6-F167-F395-2410AAB7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Tips &amp; tricks</a:t>
            </a:r>
            <a:endParaRPr lang="en-BE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F9FCC-2205-FDE1-60FC-7B946E7BC9AF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Put everything in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</a:rPr>
              <a:t>Configs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</a:rPr>
              <a:t>Secrets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Use proper names for your resources </a:t>
            </a:r>
            <a:r>
              <a:rPr lang="en-US" sz="2400" dirty="0">
                <a:latin typeface="+mn-lt"/>
                <a:cs typeface="+mn-cs"/>
                <a:sym typeface="Wingdings" pitchFamily="2" charset="2"/>
              </a:rPr>
              <a:t> Don’t use ‘</a:t>
            </a:r>
            <a:r>
              <a:rPr lang="en-US" sz="2400" dirty="0" err="1">
                <a:latin typeface="+mn-lt"/>
                <a:cs typeface="+mn-cs"/>
                <a:sym typeface="Wingdings" pitchFamily="2" charset="2"/>
              </a:rPr>
              <a:t>resourcegroup</a:t>
            </a:r>
            <a:r>
              <a:rPr lang="en-US" sz="2400" dirty="0">
                <a:latin typeface="+mn-lt"/>
                <a:cs typeface="+mn-cs"/>
                <a:sym typeface="Wingdings" pitchFamily="2" charset="2"/>
              </a:rPr>
              <a:t>’ as your resource group name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Look at micro stacks for distributed applications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Separate stack per microservice</a:t>
            </a:r>
          </a:p>
          <a:p>
            <a:pPr marL="40005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Everything deployable </a:t>
            </a:r>
            <a:r>
              <a:rPr lang="en-US" sz="2400" dirty="0" err="1">
                <a:latin typeface="+mn-lt"/>
                <a:cs typeface="+mn-cs"/>
                <a:sym typeface="Wingdings" pitchFamily="2" charset="2"/>
              </a:rPr>
              <a:t>seperately</a:t>
            </a:r>
            <a:endParaRPr lang="en-US" sz="2400" dirty="0">
              <a:latin typeface="+mn-lt"/>
              <a:cs typeface="+mn-cs"/>
              <a:sym typeface="Wingdings" pitchFamily="2" charset="2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Use a service principal for authentication  Prevent users for modifying resources manually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108723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DB73-058D-3AB7-0DF2-94344CAF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Misconceptions</a:t>
            </a:r>
            <a:endParaRPr lang="en-BE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A5D43-25E8-AFA8-DF38-01D9F1AE4FEA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IAC is dangerous, “what if some resources get deleted all of a sudden?”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I’ll start using IAC later, it’s not necessary at the start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IAC is hard</a:t>
            </a: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400" dirty="0">
              <a:latin typeface="+mn-lt"/>
              <a:cs typeface="+mn-cs"/>
            </a:endParaRPr>
          </a:p>
          <a:p>
            <a:endParaRPr lang="en-BE" sz="2400" dirty="0"/>
          </a:p>
        </p:txBody>
      </p:sp>
    </p:spTree>
    <p:extLst>
      <p:ext uri="{BB962C8B-B14F-4D97-AF65-F5344CB8AC3E}">
        <p14:creationId xmlns:p14="http://schemas.microsoft.com/office/powerpoint/2010/main" val="205691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1967-202C-1691-1D73-354D0F3FF68B}"/>
              </a:ext>
            </a:extLst>
          </p:cNvPr>
          <p:cNvSpPr txBox="1">
            <a:spLocks/>
          </p:cNvSpPr>
          <p:nvPr/>
        </p:nvSpPr>
        <p:spPr>
          <a:xfrm>
            <a:off x="1524000" y="2830285"/>
            <a:ext cx="9144000" cy="6796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BE" dirty="0">
                <a:solidFill>
                  <a:schemeClr val="bg1"/>
                </a:solidFill>
              </a:rPr>
              <a:t>Thanks for watching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0D467-0BBC-C1C4-0181-B2D9439D12B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BE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174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E2A-24A6-AD4A-1D6C-90EB2F1C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Topics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C0820-4ABE-B478-1D91-DDEA5F79562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C25C3-33EC-04EA-0907-8A99DFBEB7FB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What is IAC?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Introduction to </a:t>
            </a:r>
            <a:r>
              <a:rPr lang="en-US" sz="2400" dirty="0" err="1">
                <a:latin typeface="+mn-lt"/>
                <a:cs typeface="+mn-cs"/>
              </a:rPr>
              <a:t>Pulumi</a:t>
            </a:r>
            <a:endParaRPr lang="en-US" sz="2400" dirty="0">
              <a:latin typeface="+mn-lt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Demo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Tips &amp; tricks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Questions</a:t>
            </a:r>
          </a:p>
          <a:p>
            <a:endParaRPr lang="en-BE" sz="2400" dirty="0"/>
          </a:p>
        </p:txBody>
      </p:sp>
      <p:pic>
        <p:nvPicPr>
          <p:cNvPr id="5" name="Picture 2" descr="Azure has a new logo, but where do you download it? Here!">
            <a:extLst>
              <a:ext uri="{FF2B5EF4-FFF2-40B4-BE49-F238E27FC236}">
                <a16:creationId xmlns:a16="http://schemas.microsoft.com/office/drawing/2014/main" id="{EE5F1C7B-6D34-5FDB-B343-B51D0425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8120" y="517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lumi Wins 2020 Gartner Cool Vendor Award | Pulumi Blog">
            <a:extLst>
              <a:ext uri="{FF2B5EF4-FFF2-40B4-BE49-F238E27FC236}">
                <a16:creationId xmlns:a16="http://schemas.microsoft.com/office/drawing/2014/main" id="{0D624546-95E3-5FDF-4B5E-A3B67107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256" y="3535140"/>
            <a:ext cx="5138928" cy="25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5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5B99-7487-7BD7-0E61-44184BED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What is IAC?</a:t>
            </a:r>
            <a:endParaRPr lang="en-BE" sz="4400" dirty="0"/>
          </a:p>
        </p:txBody>
      </p:sp>
    </p:spTree>
    <p:extLst>
      <p:ext uri="{BB962C8B-B14F-4D97-AF65-F5344CB8AC3E}">
        <p14:creationId xmlns:p14="http://schemas.microsoft.com/office/powerpoint/2010/main" val="236945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D752-E444-B97D-10FA-737C03FF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What is IAC?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076F1-AA6F-745C-C1D0-6FBDD6F4E2B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Infrastructure as code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Maintaining / provisioning infrastructure through code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CI / CD pipeline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Dev = Acc = Prod = Good :)</a:t>
            </a:r>
          </a:p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  <a:cs typeface="+mn-cs"/>
              </a:rPr>
              <a:t>Infrastructure is versioned</a:t>
            </a:r>
          </a:p>
          <a:p>
            <a:endParaRPr lang="en-BE" sz="2400" dirty="0"/>
          </a:p>
        </p:txBody>
      </p:sp>
      <p:pic>
        <p:nvPicPr>
          <p:cNvPr id="4" name="Picture 2" descr="Infrastructure As Code Consulting in USA |Adoption, Design, Implement">
            <a:extLst>
              <a:ext uri="{FF2B5EF4-FFF2-40B4-BE49-F238E27FC236}">
                <a16:creationId xmlns:a16="http://schemas.microsoft.com/office/drawing/2014/main" id="{67D077C5-D084-9B28-1D65-19637B7F2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0854" r="5004" b="6260"/>
          <a:stretch/>
        </p:blipFill>
        <p:spPr bwMode="auto">
          <a:xfrm>
            <a:off x="5497783" y="2462224"/>
            <a:ext cx="6440424" cy="41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92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E993B-251A-A7C7-2865-771E040E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2" y="378818"/>
            <a:ext cx="10989310" cy="5652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9206F-2368-0E01-4262-B32DD2BE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29" y="2535752"/>
            <a:ext cx="8368715" cy="1334143"/>
          </a:xfrm>
          <a:prstGeom prst="rect">
            <a:avLst/>
          </a:prstGeom>
        </p:spPr>
      </p:pic>
      <p:pic>
        <p:nvPicPr>
          <p:cNvPr id="6" name="Picture 2" descr="🤯 Exploding Head Emoji | Shocked Emoji">
            <a:extLst>
              <a:ext uri="{FF2B5EF4-FFF2-40B4-BE49-F238E27FC236}">
                <a16:creationId xmlns:a16="http://schemas.microsoft.com/office/drawing/2014/main" id="{76FE4268-377F-FC8A-5F1C-36F202A0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1499481"/>
            <a:ext cx="3652520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ploding Head Emoji 🤯">
            <a:extLst>
              <a:ext uri="{FF2B5EF4-FFF2-40B4-BE49-F238E27FC236}">
                <a16:creationId xmlns:a16="http://schemas.microsoft.com/office/drawing/2014/main" id="{4BBDFEA9-DF0A-A6D9-5CD1-DE147C58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1767840"/>
            <a:ext cx="3322320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🤯 Shocked Face with Exploding Head Emoji">
            <a:extLst>
              <a:ext uri="{FF2B5EF4-FFF2-40B4-BE49-F238E27FC236}">
                <a16:creationId xmlns:a16="http://schemas.microsoft.com/office/drawing/2014/main" id="{76BC2C35-26AA-7CC7-8823-3651B329C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80" y="1905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DC7B356-AE6F-FEE9-0F1D-86BF07DF02CB}"/>
              </a:ext>
            </a:extLst>
          </p:cNvPr>
          <p:cNvSpPr/>
          <p:nvPr/>
        </p:nvSpPr>
        <p:spPr>
          <a:xfrm>
            <a:off x="1284604" y="272856"/>
            <a:ext cx="266255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Who changed what?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B743FC6-22D1-62BB-7FC1-FB532872EE13}"/>
              </a:ext>
            </a:extLst>
          </p:cNvPr>
          <p:cNvSpPr/>
          <p:nvPr/>
        </p:nvSpPr>
        <p:spPr>
          <a:xfrm>
            <a:off x="5527040" y="197485"/>
            <a:ext cx="209359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WHAT CHANGED?!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C681895-5F48-93BC-04A4-8411F3C42340}"/>
              </a:ext>
            </a:extLst>
          </p:cNvPr>
          <p:cNvSpPr/>
          <p:nvPr/>
        </p:nvSpPr>
        <p:spPr>
          <a:xfrm>
            <a:off x="9550082" y="313932"/>
            <a:ext cx="2093596" cy="1499870"/>
          </a:xfrm>
          <a:prstGeom prst="wedgeRoundRectCallout">
            <a:avLst>
              <a:gd name="adj1" fmla="val -18180"/>
              <a:gd name="adj2" fmla="val 22371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When was it changed?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98C2F48-A1C2-75A0-A081-B54778DD4649}"/>
              </a:ext>
            </a:extLst>
          </p:cNvPr>
          <p:cNvSpPr/>
          <p:nvPr/>
        </p:nvSpPr>
        <p:spPr>
          <a:xfrm>
            <a:off x="2120900" y="5068195"/>
            <a:ext cx="2662556" cy="1499870"/>
          </a:xfrm>
          <a:prstGeom prst="wedgeRoundRectCallout">
            <a:avLst>
              <a:gd name="adj1" fmla="val -43365"/>
              <a:gd name="adj2" fmla="val -892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Why did it change?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8BE9B3F6-69AE-0BAE-A56B-47B1DEFADFC8}"/>
              </a:ext>
            </a:extLst>
          </p:cNvPr>
          <p:cNvSpPr/>
          <p:nvPr/>
        </p:nvSpPr>
        <p:spPr>
          <a:xfrm>
            <a:off x="5815966" y="5283261"/>
            <a:ext cx="2662556" cy="1499870"/>
          </a:xfrm>
          <a:prstGeom prst="wedgeRoundRectCallout">
            <a:avLst>
              <a:gd name="adj1" fmla="val -43365"/>
              <a:gd name="adj2" fmla="val -8923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What was the setting?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66975B1-4040-7919-FFBD-AC14F3492165}"/>
              </a:ext>
            </a:extLst>
          </p:cNvPr>
          <p:cNvSpPr/>
          <p:nvPr/>
        </p:nvSpPr>
        <p:spPr>
          <a:xfrm>
            <a:off x="9138286" y="5151820"/>
            <a:ext cx="2662556" cy="1499870"/>
          </a:xfrm>
          <a:prstGeom prst="wedgeRoundRectCallout">
            <a:avLst>
              <a:gd name="adj1" fmla="val -8259"/>
              <a:gd name="adj2" fmla="val -933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Is everything exactly the same in each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6195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2255-7C78-151C-EBBD-33C6B75B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GIT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9C2F-02D1-501B-B89B-DEB53B65436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C3BA3-73FE-083E-3720-511A9D288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3" y="911393"/>
            <a:ext cx="7604345" cy="5513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841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4DDE-736C-1353-4143-4EB1B3CE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BE" sz="3600" dirty="0"/>
              <a:t>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6293-3064-3593-C2AF-B4215302332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CA2D1-C19F-A331-4999-EAF4955C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431902"/>
            <a:ext cx="10515600" cy="27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0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5B99-7487-7BD7-0E61-44184BED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Introduction to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Pulumi</a:t>
            </a:r>
            <a:endParaRPr lang="en-BE" sz="4800" dirty="0"/>
          </a:p>
        </p:txBody>
      </p:sp>
    </p:spTree>
    <p:extLst>
      <p:ext uri="{BB962C8B-B14F-4D97-AF65-F5344CB8AC3E}">
        <p14:creationId xmlns:p14="http://schemas.microsoft.com/office/powerpoint/2010/main" val="319777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6" ma:contentTypeDescription="Create a new document." ma:contentTypeScope="" ma:versionID="7e815163188c9e1e1edeeeea69621dc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bcbbeb5cd730a4d451744b430192687c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  <SharedWithUsers xmlns="51ae2220-a131-4b86-976a-ffb99d33527b">
      <UserInfo>
        <DisplayName>Rob Kenis</DisplayName>
        <AccountId>126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8687B7-8301-4382-84D5-1EDE298EE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http://purl.org/dc/elements/1.1/"/>
    <ds:schemaRef ds:uri="http://schemas.microsoft.com/office/2006/metadata/properties"/>
    <ds:schemaRef ds:uri="03ee1ef6-c014-4d11-9f9c-3b8993edb078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51ae2220-a131-4b86-976a-ffb99d33527b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1076</TotalTime>
  <Words>612</Words>
  <Application>Microsoft Macintosh PowerPoint</Application>
  <PresentationFormat>Widescreen</PresentationFormat>
  <Paragraphs>106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Objektiv Mk1</vt:lpstr>
      <vt:lpstr>Objektiv Mk1 Light</vt:lpstr>
      <vt:lpstr>Objektiv Mk1 Medium</vt:lpstr>
      <vt:lpstr>Objektiv Mk1 Thin</vt:lpstr>
      <vt:lpstr>Office Theme</vt:lpstr>
      <vt:lpstr>The Power of Pulumi A Deep Dive into Modern Cloud Engineering  </vt:lpstr>
      <vt:lpstr>Lode Kennes</vt:lpstr>
      <vt:lpstr>Topics</vt:lpstr>
      <vt:lpstr>What is IAC?</vt:lpstr>
      <vt:lpstr>What is IAC?</vt:lpstr>
      <vt:lpstr>PowerPoint Presentation</vt:lpstr>
      <vt:lpstr>GIT Log</vt:lpstr>
      <vt:lpstr>CI/CD</vt:lpstr>
      <vt:lpstr>Introduction to Pulumi</vt:lpstr>
      <vt:lpstr>Introduction to Pulumi</vt:lpstr>
      <vt:lpstr>Introduction to Pulumi</vt:lpstr>
      <vt:lpstr>Getting started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pulumi new azure-csharp</vt:lpstr>
      <vt:lpstr>Demo</vt:lpstr>
      <vt:lpstr>Tips &amp; tricks</vt:lpstr>
      <vt:lpstr>Tips &amp; tricks</vt:lpstr>
      <vt:lpstr>Misconceptions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Kennes</dc:creator>
  <cp:lastModifiedBy>Lode Kennes</cp:lastModifiedBy>
  <cp:revision>11</cp:revision>
  <dcterms:created xsi:type="dcterms:W3CDTF">2022-10-02T16:41:10Z</dcterms:created>
  <dcterms:modified xsi:type="dcterms:W3CDTF">2023-12-06T12:44:09Z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